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72" r:id="rId3"/>
    <p:sldId id="370" r:id="rId4"/>
    <p:sldId id="375" r:id="rId5"/>
    <p:sldId id="376" r:id="rId6"/>
    <p:sldId id="377" r:id="rId7"/>
    <p:sldId id="373" r:id="rId8"/>
    <p:sldId id="274" r:id="rId9"/>
    <p:sldId id="372" r:id="rId10"/>
    <p:sldId id="364" r:id="rId11"/>
    <p:sldId id="365" r:id="rId12"/>
    <p:sldId id="378" r:id="rId13"/>
    <p:sldId id="366" r:id="rId14"/>
    <p:sldId id="367" r:id="rId15"/>
    <p:sldId id="380" r:id="rId16"/>
    <p:sldId id="368" r:id="rId17"/>
    <p:sldId id="369" r:id="rId18"/>
  </p:sldIdLst>
  <p:sldSz cx="12192000" cy="6858000"/>
  <p:notesSz cx="6794500" cy="9906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8" autoAdjust="0"/>
    <p:restoredTop sz="94726"/>
  </p:normalViewPr>
  <p:slideViewPr>
    <p:cSldViewPr>
      <p:cViewPr varScale="1">
        <p:scale>
          <a:sx n="116" d="100"/>
          <a:sy n="116" d="100"/>
        </p:scale>
        <p:origin x="1176" y="17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4CC19-9882-4668-84DA-A2096A6957EE}" type="datetimeFigureOut">
              <a:rPr lang="en-IE" smtClean="0"/>
              <a:pPr/>
              <a:t>13/09/2024</a:t>
            </a:fld>
            <a:endParaRPr lang="en-I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" y="742950"/>
            <a:ext cx="6604000" cy="371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05350"/>
            <a:ext cx="54356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259BD-FEC8-44F8-84E1-0B473DBE4ACF}" type="slidenum">
              <a:rPr lang="en-IE" smtClean="0"/>
              <a:pPr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299187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“do machines dream of electric sheep” -&gt; Blade Runner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259BD-FEC8-44F8-84E1-0B473DBE4ACF}" type="slidenum">
              <a:rPr lang="en-IE" smtClean="0"/>
              <a:pPr/>
              <a:t>2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58207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048000" y="3124200"/>
            <a:ext cx="82296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048000" y="5003322"/>
            <a:ext cx="82296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3828" y="1110597"/>
            <a:ext cx="2286000" cy="5080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5959" y="4117661"/>
            <a:ext cx="3657600" cy="5120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4" name="Rectangle 13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9" name="Rectangle 18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1215180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1" name="Oval 20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Oval 22"/>
          <p:cNvSpPr/>
          <p:nvPr/>
        </p:nvSpPr>
        <p:spPr bwMode="auto">
          <a:xfrm>
            <a:off x="1746176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4" name="Oval 23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Oval 25"/>
          <p:cNvSpPr/>
          <p:nvPr/>
        </p:nvSpPr>
        <p:spPr bwMode="auto">
          <a:xfrm>
            <a:off x="2218944" y="5788152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5" name="Oval 24"/>
          <p:cNvSpPr/>
          <p:nvPr/>
        </p:nvSpPr>
        <p:spPr>
          <a:xfrm>
            <a:off x="2540000" y="4495800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767392" y="4928702"/>
            <a:ext cx="8128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235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2895600"/>
            <a:ext cx="82296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0" y="5010150"/>
            <a:ext cx="82296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2008" y="1106932"/>
            <a:ext cx="2286000" cy="5080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6208" y="4114800"/>
            <a:ext cx="3657600" cy="5120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8" name="Rectangle 17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9" name="Oval 18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0" name="Oval 19"/>
          <p:cNvSpPr/>
          <p:nvPr/>
        </p:nvSpPr>
        <p:spPr bwMode="auto">
          <a:xfrm>
            <a:off x="1766272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1" name="Oval 20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Oval 21"/>
          <p:cNvSpPr/>
          <p:nvPr/>
        </p:nvSpPr>
        <p:spPr bwMode="auto">
          <a:xfrm>
            <a:off x="2218944" y="5791200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Oval 22"/>
          <p:cNvSpPr/>
          <p:nvPr/>
        </p:nvSpPr>
        <p:spPr bwMode="auto">
          <a:xfrm>
            <a:off x="2505387" y="4479888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12130592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787488" y="4928702"/>
            <a:ext cx="8128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5693664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0584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58293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6096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57912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47360" y="3124200"/>
            <a:ext cx="6309360" cy="6096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83040" y="274320"/>
            <a:ext cx="2036064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4" name="Oval 13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406400" y="274320"/>
            <a:ext cx="75184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3" name="Oval 12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18404" y="3124200"/>
            <a:ext cx="6309360" cy="6096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2296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21064" y="264795"/>
            <a:ext cx="2032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99568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10454640" y="1017843"/>
            <a:ext cx="2011680" cy="512064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9853648" y="3676280"/>
            <a:ext cx="3200400" cy="48768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016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2" name="Oval 11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38688" y="5734050"/>
            <a:ext cx="8128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shelf1.library.cmu.edu/IMLS/MindModels/logictheorymachine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home.dartmouth.edu/about/artificial-intelligence-ai-coined-dartmouth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aaai.org/ojs/index.php/aimagazine/article/view/1911/1809" TargetMode="External"/><Relationship Id="rId2" Type="http://schemas.openxmlformats.org/officeDocument/2006/relationships/hyperlink" Target="http://shelf1.library.cmu.edu/IMLS/MindModels/logictheorymachine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home.dartmouth.edu/about/artificial-intelligence-ai-coined-dartmouth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csail.mit.edu/brooks/papers/AIM-864.pdf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2304.03442.pdf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syncedreview/stanford-u-googles-generative-agents-produce-believable-proxies-of-human-behaviours-406d34b595c3" TargetMode="External"/><Relationship Id="rId2" Type="http://schemas.openxmlformats.org/officeDocument/2006/relationships/hyperlink" Target="https://medium.com/mlearning-ai/from-westworld-to-real-world-generative-agents-bringing-fiction-to-life-7a7eff4f19a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stechnica.com/information-technology/2023/04/surprising-things-happen-when-you-put-25-ai-agents-together-in-an-rpg-tow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csee.umbc.edu/courses/471/papers/turing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csee.umbc.edu/courses/471/papers/turing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csee.umbc.edu/courses/471/papers/turing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csee.umbc.edu/courses/471/papers/turing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bc.com/news/technology-27762088" TargetMode="External"/><Relationship Id="rId7" Type="http://schemas.openxmlformats.org/officeDocument/2006/relationships/image" Target="../media/image5.png"/><Relationship Id="rId2" Type="http://schemas.openxmlformats.org/officeDocument/2006/relationships/hyperlink" Target="https://www.csee.umbc.edu/courses/471/papers/turing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njmAUhUwKy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rintintin.colorado.edu/~vancecd/phil201/Searle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0MD4sRHj1M" TargetMode="External"/><Relationship Id="rId2" Type="http://schemas.openxmlformats.org/officeDocument/2006/relationships/hyperlink" Target="https://rintintin.colorado.edu/~vancecd/phil201/Searle.pdf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0" y="2057400"/>
            <a:ext cx="6477000" cy="1752600"/>
          </a:xfrm>
        </p:spPr>
        <p:txBody>
          <a:bodyPr>
            <a:normAutofit/>
          </a:bodyPr>
          <a:lstStyle/>
          <a:p>
            <a:r>
              <a:rPr lang="en-IE" dirty="0"/>
              <a:t>A Brief History of AI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0" y="3886200"/>
            <a:ext cx="6172200" cy="2488722"/>
          </a:xfrm>
        </p:spPr>
        <p:txBody>
          <a:bodyPr>
            <a:normAutofit/>
          </a:bodyPr>
          <a:lstStyle/>
          <a:p>
            <a:r>
              <a:rPr lang="en-IE"/>
              <a:t>COMP 41400</a:t>
            </a:r>
            <a:r>
              <a:rPr lang="en-IE" dirty="0"/>
              <a:t>: Multi-Agent Systems</a:t>
            </a:r>
          </a:p>
          <a:p>
            <a:r>
              <a:rPr lang="en-IE" b="0" dirty="0"/>
              <a:t>Lecturer: Rem Collier</a:t>
            </a:r>
          </a:p>
          <a:p>
            <a:r>
              <a:rPr lang="en-IE" b="0" dirty="0"/>
              <a:t>Email: rem.collier@ucd.ie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Artificial Intelligence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IE" dirty="0"/>
              <a:t>“The science of making machines do things that would require intelligence if done by man.”</a:t>
            </a:r>
          </a:p>
          <a:p>
            <a:pPr marL="365760" lvl="1" indent="0" algn="r">
              <a:buNone/>
            </a:pPr>
            <a:r>
              <a:rPr lang="en-IE" i="1" dirty="0"/>
              <a:t>Marvin Minsky</a:t>
            </a:r>
          </a:p>
          <a:p>
            <a:endParaRPr lang="en-IE" dirty="0"/>
          </a:p>
          <a:p>
            <a:r>
              <a:rPr lang="en-IE" dirty="0"/>
              <a:t>Traditional focus on single intelligence…</a:t>
            </a:r>
          </a:p>
          <a:p>
            <a:pPr lvl="1"/>
            <a:r>
              <a:rPr lang="en-IE" dirty="0"/>
              <a:t>How to </a:t>
            </a:r>
            <a:r>
              <a:rPr lang="en-IE" b="1" dirty="0"/>
              <a:t>model </a:t>
            </a:r>
            <a:r>
              <a:rPr lang="en-IE" dirty="0"/>
              <a:t>and </a:t>
            </a:r>
            <a:r>
              <a:rPr lang="en-IE" b="1" dirty="0"/>
              <a:t>reason </a:t>
            </a:r>
            <a:r>
              <a:rPr lang="en-IE" dirty="0"/>
              <a:t>about the world?</a:t>
            </a:r>
          </a:p>
          <a:p>
            <a:pPr lvl="1"/>
            <a:r>
              <a:rPr lang="en-IE" dirty="0"/>
              <a:t>How to </a:t>
            </a:r>
            <a:r>
              <a:rPr lang="en-IE" b="1" dirty="0"/>
              <a:t>act rationally </a:t>
            </a:r>
            <a:r>
              <a:rPr lang="en-IE" dirty="0"/>
              <a:t>(decisions + plans)?</a:t>
            </a:r>
          </a:p>
          <a:p>
            <a:pPr lvl="1"/>
            <a:r>
              <a:rPr lang="en-IE" dirty="0"/>
              <a:t>How to </a:t>
            </a:r>
            <a:r>
              <a:rPr lang="en-IE" b="1" dirty="0"/>
              <a:t>learn </a:t>
            </a:r>
            <a:r>
              <a:rPr lang="en-IE" dirty="0"/>
              <a:t>from experience?</a:t>
            </a:r>
          </a:p>
          <a:p>
            <a:pPr lvl="1"/>
            <a:r>
              <a:rPr lang="en-IE" dirty="0"/>
              <a:t>How to </a:t>
            </a:r>
            <a:r>
              <a:rPr lang="en-IE" b="1" dirty="0"/>
              <a:t>process and understand </a:t>
            </a:r>
            <a:r>
              <a:rPr lang="en-IE" dirty="0"/>
              <a:t>speech and vision?</a:t>
            </a:r>
          </a:p>
          <a:p>
            <a:pPr lvl="1"/>
            <a:endParaRPr lang="en-IE" dirty="0"/>
          </a:p>
          <a:p>
            <a:r>
              <a:rPr lang="en-IE" dirty="0"/>
              <a:t>Initially proposed as a discipline by John McCarthy in 1956.</a:t>
            </a:r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564646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Inaugural AI Conference in 1956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9E52DE-44CC-654B-9400-78F2D9705F71}"/>
              </a:ext>
            </a:extLst>
          </p:cNvPr>
          <p:cNvSpPr/>
          <p:nvPr/>
        </p:nvSpPr>
        <p:spPr>
          <a:xfrm rot="918233">
            <a:off x="5663884" y="6077073"/>
            <a:ext cx="36360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http://shelf1.library.cmu.edu/IMLS/MindModels/</a:t>
            </a:r>
          </a:p>
          <a:p>
            <a:r>
              <a:rPr lang="en-US" sz="1200" dirty="0">
                <a:hlinkClick r:id="rId2"/>
              </a:rPr>
              <a:t>logictheorymachine.pdf</a:t>
            </a:r>
            <a:r>
              <a:rPr lang="en-US" sz="1200" dirty="0"/>
              <a:t> </a:t>
            </a:r>
          </a:p>
        </p:txBody>
      </p:sp>
      <p:pic>
        <p:nvPicPr>
          <p:cNvPr id="7" name="Picture 6" descr="A paper with text on it&#10;&#10;Description automatically generated">
            <a:extLst>
              <a:ext uri="{FF2B5EF4-FFF2-40B4-BE49-F238E27FC236}">
                <a16:creationId xmlns:a16="http://schemas.microsoft.com/office/drawing/2014/main" id="{23C03275-4315-17F7-79C2-AEFBEFAAD2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21851">
            <a:off x="1855862" y="1917148"/>
            <a:ext cx="3908276" cy="30237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9CCAD7-CA3C-F78E-BEFE-582B0C8FE7CD}"/>
              </a:ext>
            </a:extLst>
          </p:cNvPr>
          <p:cNvSpPr txBox="1"/>
          <p:nvPr/>
        </p:nvSpPr>
        <p:spPr>
          <a:xfrm rot="21023448">
            <a:off x="2010207" y="4858680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200" dirty="0">
                <a:hlinkClick r:id="rId4"/>
              </a:rPr>
              <a:t>https://home.dartmouth.edu/about/artificial-intelligence-ai-coined-dartmouth</a:t>
            </a:r>
            <a:endParaRPr lang="en-IE" sz="1200" dirty="0"/>
          </a:p>
        </p:txBody>
      </p:sp>
      <p:pic>
        <p:nvPicPr>
          <p:cNvPr id="10" name="Picture 9">
            <a:hlinkClick r:id="rId2"/>
            <a:extLst>
              <a:ext uri="{FF2B5EF4-FFF2-40B4-BE49-F238E27FC236}">
                <a16:creationId xmlns:a16="http://schemas.microsoft.com/office/drawing/2014/main" id="{7E0D9F72-0820-BEA2-FD1E-540A2BDD4F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60783">
            <a:off x="6375545" y="1658513"/>
            <a:ext cx="3430043" cy="44752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29658F-CB48-50F8-BEA1-63388B9C7B76}"/>
              </a:ext>
            </a:extLst>
          </p:cNvPr>
          <p:cNvSpPr txBox="1"/>
          <p:nvPr/>
        </p:nvSpPr>
        <p:spPr>
          <a:xfrm rot="904631">
            <a:off x="6292330" y="4154801"/>
            <a:ext cx="3302109" cy="1034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IE" sz="1200" dirty="0">
                <a:ea typeface="ＭＳ Ｐゴシック" charset="0"/>
              </a:rPr>
              <a:t>Based on logic</a:t>
            </a:r>
          </a:p>
          <a:p>
            <a:pPr marL="285750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IE" sz="1200" dirty="0">
                <a:ea typeface="ＭＳ Ｐゴシック" charset="0"/>
              </a:rPr>
              <a:t>Reasoning as Search (search spaces)</a:t>
            </a:r>
          </a:p>
          <a:p>
            <a:pPr marL="285750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IE" sz="1200" dirty="0">
                <a:ea typeface="ＭＳ Ｐゴシック" charset="0"/>
              </a:rPr>
              <a:t>Use of Heuristics</a:t>
            </a:r>
          </a:p>
          <a:p>
            <a:pPr marL="285750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IE" sz="1200" dirty="0">
                <a:ea typeface="ＭＳ Ｐゴシック" charset="0"/>
              </a:rPr>
              <a:t>Information Processing Language (IPL)</a:t>
            </a:r>
            <a:br>
              <a:rPr lang="en-IE" sz="1200" dirty="0">
                <a:ea typeface="ＭＳ Ｐゴシック" charset="0"/>
              </a:rPr>
            </a:br>
            <a:r>
              <a:rPr lang="en-IE" sz="1200" dirty="0">
                <a:ea typeface="ＭＳ Ｐゴシック" charset="0"/>
              </a:rPr>
              <a:t>- the inspiration for Lisp</a:t>
            </a:r>
          </a:p>
          <a:p>
            <a:pPr marL="1200150" lvl="2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endParaRPr lang="en-IE" sz="1200" dirty="0">
              <a:ea typeface="ＭＳ Ｐゴシック" charset="0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7EE4E46-AFA6-1B1C-6C2D-5307FC68D98A}"/>
              </a:ext>
            </a:extLst>
          </p:cNvPr>
          <p:cNvSpPr/>
          <p:nvPr/>
        </p:nvSpPr>
        <p:spPr>
          <a:xfrm>
            <a:off x="1706570" y="5791200"/>
            <a:ext cx="4008430" cy="9081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E" sz="1200" i="1" dirty="0">
                <a:latin typeface="Google Sans"/>
              </a:rPr>
              <a:t>“The study is to proceed on the basis of the conjecture that every aspect of learning or any other feature of intelligence can in principle be so precisely described that a machine can be made to simulate it.”</a:t>
            </a:r>
            <a:endParaRPr lang="en-IE" sz="1200" i="1" dirty="0"/>
          </a:p>
        </p:txBody>
      </p:sp>
    </p:spTree>
    <p:extLst>
      <p:ext uri="{BB962C8B-B14F-4D97-AF65-F5344CB8AC3E}">
        <p14:creationId xmlns:p14="http://schemas.microsoft.com/office/powerpoint/2010/main" val="125340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Inaugural AI Conference in 1956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9E52DE-44CC-654B-9400-78F2D9705F71}"/>
              </a:ext>
            </a:extLst>
          </p:cNvPr>
          <p:cNvSpPr/>
          <p:nvPr/>
        </p:nvSpPr>
        <p:spPr>
          <a:xfrm rot="918233">
            <a:off x="5663884" y="6077073"/>
            <a:ext cx="36360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http://shelf1.library.cmu.edu/IMLS/MindModels/</a:t>
            </a:r>
          </a:p>
          <a:p>
            <a:r>
              <a:rPr lang="en-US" sz="1200" dirty="0">
                <a:hlinkClick r:id="rId2"/>
              </a:rPr>
              <a:t>logictheorymachine.pdf</a:t>
            </a:r>
            <a:r>
              <a:rPr lang="en-US" sz="1200" dirty="0"/>
              <a:t> </a:t>
            </a:r>
          </a:p>
        </p:txBody>
      </p:sp>
      <p:pic>
        <p:nvPicPr>
          <p:cNvPr id="7" name="Picture 6" descr="A paper with text on it&#10;&#10;Description automatically generated">
            <a:extLst>
              <a:ext uri="{FF2B5EF4-FFF2-40B4-BE49-F238E27FC236}">
                <a16:creationId xmlns:a16="http://schemas.microsoft.com/office/drawing/2014/main" id="{23C03275-4315-17F7-79C2-AEFBEFAAD2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21851">
            <a:off x="1855862" y="1917148"/>
            <a:ext cx="3908276" cy="30237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9CCAD7-CA3C-F78E-BEFE-582B0C8FE7CD}"/>
              </a:ext>
            </a:extLst>
          </p:cNvPr>
          <p:cNvSpPr txBox="1"/>
          <p:nvPr/>
        </p:nvSpPr>
        <p:spPr>
          <a:xfrm rot="21023448">
            <a:off x="2010207" y="4858680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200" dirty="0">
                <a:hlinkClick r:id="rId4"/>
              </a:rPr>
              <a:t>https://home.dartmouth.edu/about/artificial-intelligence-ai-coined-dartmouth</a:t>
            </a:r>
            <a:endParaRPr lang="en-IE" sz="1200" dirty="0"/>
          </a:p>
        </p:txBody>
      </p:sp>
      <p:pic>
        <p:nvPicPr>
          <p:cNvPr id="10" name="Picture 9">
            <a:hlinkClick r:id="rId2"/>
            <a:extLst>
              <a:ext uri="{FF2B5EF4-FFF2-40B4-BE49-F238E27FC236}">
                <a16:creationId xmlns:a16="http://schemas.microsoft.com/office/drawing/2014/main" id="{7E0D9F72-0820-BEA2-FD1E-540A2BDD4F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60783">
            <a:off x="6375545" y="1658513"/>
            <a:ext cx="3430043" cy="44752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29658F-CB48-50F8-BEA1-63388B9C7B76}"/>
              </a:ext>
            </a:extLst>
          </p:cNvPr>
          <p:cNvSpPr txBox="1"/>
          <p:nvPr/>
        </p:nvSpPr>
        <p:spPr>
          <a:xfrm rot="904631">
            <a:off x="6292330" y="4154801"/>
            <a:ext cx="3302109" cy="1034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IE" sz="1200" dirty="0">
                <a:ea typeface="ＭＳ Ｐゴシック" charset="0"/>
              </a:rPr>
              <a:t>Based on logic</a:t>
            </a:r>
          </a:p>
          <a:p>
            <a:pPr marL="285750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IE" sz="1200" dirty="0">
                <a:ea typeface="ＭＳ Ｐゴシック" charset="0"/>
              </a:rPr>
              <a:t>Reasoning as Search (search spaces)</a:t>
            </a:r>
          </a:p>
          <a:p>
            <a:pPr marL="285750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IE" sz="1200" dirty="0">
                <a:ea typeface="ＭＳ Ｐゴシック" charset="0"/>
              </a:rPr>
              <a:t>Use of Heuristics</a:t>
            </a:r>
          </a:p>
          <a:p>
            <a:pPr marL="285750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IE" sz="1200" dirty="0">
                <a:ea typeface="ＭＳ Ｐゴシック" charset="0"/>
              </a:rPr>
              <a:t>Information Processing Language (IPL)</a:t>
            </a:r>
            <a:br>
              <a:rPr lang="en-IE" sz="1200" dirty="0">
                <a:ea typeface="ＭＳ Ｐゴシック" charset="0"/>
              </a:rPr>
            </a:br>
            <a:r>
              <a:rPr lang="en-IE" sz="1200" dirty="0">
                <a:ea typeface="ＭＳ Ｐゴシック" charset="0"/>
              </a:rPr>
              <a:t>- the inspiration for Lisp</a:t>
            </a:r>
          </a:p>
          <a:p>
            <a:pPr marL="1200150" lvl="2" indent="-285750" defTabSz="884238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endParaRPr lang="en-IE" sz="1200" dirty="0">
              <a:ea typeface="ＭＳ Ｐゴシック" charset="0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7EE4E46-AFA6-1B1C-6C2D-5307FC68D98A}"/>
              </a:ext>
            </a:extLst>
          </p:cNvPr>
          <p:cNvSpPr/>
          <p:nvPr/>
        </p:nvSpPr>
        <p:spPr>
          <a:xfrm>
            <a:off x="1706570" y="5791200"/>
            <a:ext cx="4008430" cy="9081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E" sz="1200" i="1" dirty="0">
                <a:latin typeface="Google Sans"/>
              </a:rPr>
              <a:t>“The study is to proceed on the basis of the conjecture that every aspect of learning or any other feature of intelligence can in principle be so precisely described that a machine can be made to simulate it.”</a:t>
            </a:r>
            <a:endParaRPr lang="en-IE" sz="1200" i="1" dirty="0"/>
          </a:p>
        </p:txBody>
      </p:sp>
      <p:pic>
        <p:nvPicPr>
          <p:cNvPr id="5" name="Picture 4" descr="A newspaper article of a college&#10;&#10;Description automatically generated with medium confidence">
            <a:extLst>
              <a:ext uri="{FF2B5EF4-FFF2-40B4-BE49-F238E27FC236}">
                <a16:creationId xmlns:a16="http://schemas.microsoft.com/office/drawing/2014/main" id="{1DB2EF60-EE07-CD7A-56C7-8874BDC309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429" y="1488092"/>
            <a:ext cx="4079592" cy="45100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249B3F-8102-F1F3-35D9-41724F716559}"/>
              </a:ext>
            </a:extLst>
          </p:cNvPr>
          <p:cNvSpPr txBox="1"/>
          <p:nvPr/>
        </p:nvSpPr>
        <p:spPr>
          <a:xfrm>
            <a:off x="3992429" y="5964076"/>
            <a:ext cx="4079592" cy="24622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IE" sz="1000" dirty="0">
                <a:hlinkClick r:id="rId7"/>
              </a:rPr>
              <a:t>https://aaai.org/ojs/index.php/aimagazine/article/view/1911/1809</a:t>
            </a:r>
            <a:r>
              <a:rPr lang="en-I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6112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068D4-75C0-DD43-B3BA-9D3172B60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first Golden Age of AI</a:t>
            </a:r>
            <a:br>
              <a:rPr lang="en-US" dirty="0"/>
            </a:br>
            <a:r>
              <a:rPr lang="en-US" dirty="0"/>
              <a:t>1960s-1990s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27B85-14E2-BC43-BC7E-2F8E6FB91F8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62000" y="5334000"/>
            <a:ext cx="5029200" cy="1139952"/>
          </a:xfrm>
        </p:spPr>
        <p:txBody>
          <a:bodyPr>
            <a:normAutofit/>
          </a:bodyPr>
          <a:lstStyle/>
          <a:p>
            <a:r>
              <a:rPr lang="en-US" sz="1800" dirty="0"/>
              <a:t>Game Playing</a:t>
            </a:r>
          </a:p>
          <a:p>
            <a:r>
              <a:rPr lang="en-US" sz="1800" dirty="0"/>
              <a:t>Theorem Proving</a:t>
            </a:r>
          </a:p>
          <a:p>
            <a:r>
              <a:rPr lang="en-US" sz="1800" dirty="0"/>
              <a:t>Natural Language Processing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ED8A4DE-F73D-EF4A-B134-D930C3E16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2000" y="1524000"/>
            <a:ext cx="10210799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ABA5543-F07C-7546-A1E3-FCA32A85265F}"/>
              </a:ext>
            </a:extLst>
          </p:cNvPr>
          <p:cNvSpPr txBox="1">
            <a:spLocks/>
          </p:cNvSpPr>
          <p:nvPr/>
        </p:nvSpPr>
        <p:spPr>
          <a:xfrm>
            <a:off x="5791200" y="5334000"/>
            <a:ext cx="4775200" cy="1139952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Image / Video Processing</a:t>
            </a:r>
          </a:p>
          <a:p>
            <a:r>
              <a:rPr lang="en-US" sz="1800" dirty="0"/>
              <a:t>Planning / Reasoning</a:t>
            </a:r>
          </a:p>
          <a:p>
            <a:r>
              <a:rPr lang="en-US" sz="1800" b="1" dirty="0"/>
              <a:t>Expert Systems</a:t>
            </a:r>
          </a:p>
        </p:txBody>
      </p:sp>
    </p:spTree>
    <p:extLst>
      <p:ext uri="{BB962C8B-B14F-4D97-AF65-F5344CB8AC3E}">
        <p14:creationId xmlns:p14="http://schemas.microsoft.com/office/powerpoint/2010/main" val="47696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068D4-75C0-DD43-B3BA-9D3172B60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Fall and Rise of AI</a:t>
            </a:r>
            <a:br>
              <a:rPr lang="en-US" dirty="0"/>
            </a:br>
            <a:r>
              <a:rPr lang="en-US" dirty="0"/>
              <a:t>1990s-2020s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27B85-14E2-BC43-BC7E-2F8E6FB91F8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Symbolic AI too brittle/static/slow for the real world</a:t>
            </a:r>
          </a:p>
          <a:p>
            <a:pPr lvl="1"/>
            <a:r>
              <a:rPr lang="en-US" sz="1800" dirty="0"/>
              <a:t>Everything must be known / programmed in advance</a:t>
            </a:r>
          </a:p>
          <a:p>
            <a:pPr lvl="1"/>
            <a:endParaRPr lang="en-US" sz="2000" dirty="0"/>
          </a:p>
          <a:p>
            <a:r>
              <a:rPr lang="en-US" sz="2000" dirty="0"/>
              <a:t>Knowledge is notoriously complex to capture accurately.</a:t>
            </a:r>
          </a:p>
          <a:p>
            <a:pPr lvl="1"/>
            <a:r>
              <a:rPr lang="en-US" sz="1800" dirty="0"/>
              <a:t>The </a:t>
            </a:r>
            <a:r>
              <a:rPr lang="en-US" sz="1800" b="1" dirty="0"/>
              <a:t>Tacit Knowledge Problem</a:t>
            </a:r>
            <a:r>
              <a:rPr lang="en-US" sz="1800" dirty="0"/>
              <a:t> – we often rationalize what we do after we do it.</a:t>
            </a:r>
          </a:p>
          <a:p>
            <a:pPr lvl="1"/>
            <a:r>
              <a:rPr lang="en-US" sz="1800" dirty="0"/>
              <a:t>The </a:t>
            </a:r>
            <a:r>
              <a:rPr lang="en-US" sz="1800" b="1" dirty="0"/>
              <a:t>Dynamic World Problem</a:t>
            </a:r>
            <a:r>
              <a:rPr lang="en-US" sz="1800" dirty="0"/>
              <a:t> – the world has changed before we decide what to do.</a:t>
            </a:r>
          </a:p>
          <a:p>
            <a:pPr lvl="1"/>
            <a:r>
              <a:rPr lang="en-US" sz="1800" dirty="0"/>
              <a:t>The </a:t>
            </a:r>
            <a:r>
              <a:rPr lang="en-US" sz="1800" b="1" dirty="0"/>
              <a:t>Symbol Grounding Problem</a:t>
            </a:r>
            <a:r>
              <a:rPr lang="en-US" sz="1800" dirty="0"/>
              <a:t> – how to map symbols to things…</a:t>
            </a:r>
          </a:p>
          <a:p>
            <a:pPr lvl="1"/>
            <a:r>
              <a:rPr lang="en-US" sz="1800" dirty="0"/>
              <a:t>The </a:t>
            </a:r>
            <a:r>
              <a:rPr lang="en-US" sz="1800" b="1" dirty="0"/>
              <a:t>Uncertain World Problem </a:t>
            </a:r>
            <a:r>
              <a:rPr lang="en-US" sz="1800" dirty="0"/>
              <a:t>–</a:t>
            </a:r>
            <a:r>
              <a:rPr lang="en-US" sz="1800" b="1" dirty="0"/>
              <a:t> </a:t>
            </a:r>
            <a:r>
              <a:rPr lang="en-US" sz="1800" dirty="0"/>
              <a:t>how to reason effectively with incomplete and uncertain knowledge.</a:t>
            </a:r>
          </a:p>
          <a:p>
            <a:pPr lvl="1"/>
            <a:endParaRPr lang="en-US" sz="1800" dirty="0"/>
          </a:p>
          <a:p>
            <a:r>
              <a:rPr lang="en-US" sz="2000" dirty="0"/>
              <a:t>Researchers start to move away from knowledge-based representations towards algorithms…</a:t>
            </a:r>
          </a:p>
        </p:txBody>
      </p:sp>
    </p:spTree>
    <p:extLst>
      <p:ext uri="{BB962C8B-B14F-4D97-AF65-F5344CB8AC3E}">
        <p14:creationId xmlns:p14="http://schemas.microsoft.com/office/powerpoint/2010/main" val="3527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068D4-75C0-DD43-B3BA-9D3172B60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Fall and Rise of AI</a:t>
            </a:r>
            <a:br>
              <a:rPr lang="en-US" dirty="0"/>
            </a:br>
            <a:r>
              <a:rPr lang="en-US" dirty="0"/>
              <a:t>1990s-2020s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27B85-14E2-BC43-BC7E-2F8E6FB91F8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Symbolic AI too brittle/static/slow for the real world</a:t>
            </a:r>
          </a:p>
          <a:p>
            <a:pPr lvl="1"/>
            <a:r>
              <a:rPr lang="en-US" sz="1800" dirty="0"/>
              <a:t>Everything must be known / programmed in advance</a:t>
            </a:r>
          </a:p>
          <a:p>
            <a:pPr lvl="1"/>
            <a:endParaRPr lang="en-US" sz="2000" dirty="0"/>
          </a:p>
          <a:p>
            <a:r>
              <a:rPr lang="en-US" sz="2000" dirty="0"/>
              <a:t>Knowledge is notoriously complex to capture accurately.</a:t>
            </a:r>
          </a:p>
          <a:p>
            <a:pPr lvl="1"/>
            <a:r>
              <a:rPr lang="en-US" sz="1800" dirty="0"/>
              <a:t>The </a:t>
            </a:r>
            <a:r>
              <a:rPr lang="en-US" sz="1800" b="1" dirty="0"/>
              <a:t>Tacit Knowledge Problem</a:t>
            </a:r>
            <a:r>
              <a:rPr lang="en-US" sz="1800" dirty="0"/>
              <a:t> – we often rationalize what we do after we do it.</a:t>
            </a:r>
          </a:p>
          <a:p>
            <a:pPr lvl="1"/>
            <a:r>
              <a:rPr lang="en-US" sz="1800" dirty="0"/>
              <a:t>The </a:t>
            </a:r>
            <a:r>
              <a:rPr lang="en-US" sz="1800" b="1" dirty="0"/>
              <a:t>Dynamic World Problem</a:t>
            </a:r>
            <a:r>
              <a:rPr lang="en-US" sz="1800" dirty="0"/>
              <a:t> – the world has changed before we decide what to do.</a:t>
            </a:r>
          </a:p>
          <a:p>
            <a:pPr lvl="1"/>
            <a:r>
              <a:rPr lang="en-US" sz="1800" dirty="0"/>
              <a:t>The </a:t>
            </a:r>
            <a:r>
              <a:rPr lang="en-US" sz="1800" b="1" dirty="0"/>
              <a:t>Symbol Grounding Problem</a:t>
            </a:r>
            <a:r>
              <a:rPr lang="en-US" sz="1800" dirty="0"/>
              <a:t> – how to map symbols to things…</a:t>
            </a:r>
          </a:p>
          <a:p>
            <a:pPr lvl="1"/>
            <a:r>
              <a:rPr lang="en-US" sz="1800" dirty="0"/>
              <a:t>The </a:t>
            </a:r>
            <a:r>
              <a:rPr lang="en-US" sz="1800" b="1" dirty="0"/>
              <a:t>Uncertain World Problem </a:t>
            </a:r>
            <a:r>
              <a:rPr lang="en-US" sz="1800" dirty="0"/>
              <a:t>–</a:t>
            </a:r>
            <a:r>
              <a:rPr lang="en-US" sz="1800" b="1" dirty="0"/>
              <a:t> </a:t>
            </a:r>
            <a:r>
              <a:rPr lang="en-US" sz="1800" dirty="0"/>
              <a:t>how to reason effectively with incomplete and uncertain knowledge.</a:t>
            </a:r>
          </a:p>
          <a:p>
            <a:pPr lvl="1"/>
            <a:endParaRPr lang="en-US" sz="1800" dirty="0"/>
          </a:p>
          <a:p>
            <a:r>
              <a:rPr lang="en-US" sz="2000" dirty="0"/>
              <a:t>Researchers start to move away from knowledge-based representations towards algorithms…</a:t>
            </a:r>
          </a:p>
        </p:txBody>
      </p:sp>
      <p:pic>
        <p:nvPicPr>
          <p:cNvPr id="3" name="Picture 2" descr="A paper with text on it&#10;&#10;Description automatically generated">
            <a:extLst>
              <a:ext uri="{FF2B5EF4-FFF2-40B4-BE49-F238E27FC236}">
                <a16:creationId xmlns:a16="http://schemas.microsoft.com/office/drawing/2014/main" id="{3DE94051-5BA3-8B2A-E6A4-2DE444FDD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31889"/>
            <a:ext cx="4343400" cy="53942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CCA4F4-0AD0-DEC7-E5C0-C9F9700DBA23}"/>
              </a:ext>
            </a:extLst>
          </p:cNvPr>
          <p:cNvSpPr txBox="1"/>
          <p:nvPr/>
        </p:nvSpPr>
        <p:spPr>
          <a:xfrm>
            <a:off x="6096000" y="6107745"/>
            <a:ext cx="39243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100" dirty="0">
                <a:hlinkClick r:id="rId3"/>
              </a:rPr>
              <a:t>https://people.csail.mit.edu/brooks/papers/AIM-864.pdf</a:t>
            </a:r>
            <a:r>
              <a:rPr lang="en-IE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9161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AC68-C286-2E91-CD4B-CD2600AAA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2800" dirty="0"/>
              <a:t>“Generative Agents: Interactive Simulacra of Human </a:t>
            </a:r>
            <a:r>
              <a:rPr lang="en-IE" sz="2800" dirty="0" err="1"/>
              <a:t>Behavior</a:t>
            </a:r>
            <a:r>
              <a:rPr lang="en-IE" sz="2800" dirty="0"/>
              <a:t>”</a:t>
            </a:r>
            <a:br>
              <a:rPr lang="en-IE" sz="2800" dirty="0"/>
            </a:br>
            <a:r>
              <a:rPr lang="en-IE" sz="1800" dirty="0"/>
              <a:t>Park et al (2023)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B84B0-CA65-EFFC-20A7-8CE26AFFBCD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IE" sz="2000" dirty="0"/>
              <a:t>Google + Stanford:</a:t>
            </a:r>
          </a:p>
          <a:p>
            <a:pPr lvl="1"/>
            <a:r>
              <a:rPr lang="en-IE" sz="1800" dirty="0"/>
              <a:t>Built a world called “Smallville” occupied by agents that reason about their world and what to do using LLM interactions.</a:t>
            </a:r>
          </a:p>
          <a:p>
            <a:pPr lvl="1"/>
            <a:r>
              <a:rPr lang="en-US" sz="1800" dirty="0"/>
              <a:t>Agents were able to plan a Valentines Day party without prior coding of how to plan parties.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2C9E19-46C2-37D0-FEBE-AAD7A496E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89" y="3429000"/>
            <a:ext cx="5409190" cy="291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6F57C97-9EF0-1373-6CAB-B007D6FF3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8720" y="3220433"/>
            <a:ext cx="4572000" cy="3154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4C160D-6119-4D4B-A7A2-BBF23E44E541}"/>
              </a:ext>
            </a:extLst>
          </p:cNvPr>
          <p:cNvSpPr txBox="1"/>
          <p:nvPr/>
        </p:nvSpPr>
        <p:spPr>
          <a:xfrm>
            <a:off x="5604263" y="633169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hlinkClick r:id="rId4"/>
              </a:rPr>
              <a:t>https://arxiv.org/pdf/2304.03442.pdf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5404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23A26-357E-9EF8-4AF7-B4FE5D95F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sz="3100" dirty="0"/>
              <a:t>“Generative Agents: Interactive Simulacra of Human </a:t>
            </a:r>
            <a:r>
              <a:rPr lang="en-IE" sz="3100" dirty="0" err="1"/>
              <a:t>Behavior</a:t>
            </a:r>
            <a:r>
              <a:rPr lang="en-IE" sz="3100" dirty="0"/>
              <a:t>”</a:t>
            </a:r>
            <a:br>
              <a:rPr lang="en-IE" sz="3100" dirty="0"/>
            </a:br>
            <a:r>
              <a:rPr lang="en-IE" sz="2000" dirty="0"/>
              <a:t>Park et al (2023)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C02A6-FFCB-A484-0753-52A453F3407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Articles:</a:t>
            </a:r>
          </a:p>
          <a:p>
            <a:pPr lvl="1"/>
            <a:r>
              <a:rPr lang="en-US" sz="1800" dirty="0"/>
              <a:t>“From Westworld to </a:t>
            </a:r>
            <a:r>
              <a:rPr lang="en-US" sz="1800" dirty="0" err="1"/>
              <a:t>Realworld</a:t>
            </a:r>
            <a:r>
              <a:rPr lang="en-US" sz="1800" dirty="0"/>
              <a:t>: Generative agents bringing fiction to life”</a:t>
            </a:r>
            <a:br>
              <a:rPr lang="en-US" sz="1800" dirty="0"/>
            </a:br>
            <a:r>
              <a:rPr lang="en-US" sz="1800" dirty="0">
                <a:hlinkClick r:id="rId2"/>
              </a:rPr>
              <a:t>https://medium.com/mlearning-ai/from-westworld-to-real-world-generative-agents-bringing-fiction-to-life-7a7eff4f19a1</a:t>
            </a:r>
            <a:r>
              <a:rPr lang="en-US" sz="1800" dirty="0"/>
              <a:t> 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“Stanford U &amp; Google’s Generative Agents Produce Believable Proxies of Human </a:t>
            </a:r>
            <a:r>
              <a:rPr lang="en-US" sz="1800" dirty="0" err="1"/>
              <a:t>Behaviours</a:t>
            </a:r>
            <a:r>
              <a:rPr lang="en-US" sz="1800" dirty="0"/>
              <a:t>”</a:t>
            </a:r>
            <a:br>
              <a:rPr lang="en-US" sz="1800" dirty="0"/>
            </a:br>
            <a:r>
              <a:rPr lang="en-US" sz="1800" dirty="0">
                <a:hlinkClick r:id="rId3"/>
              </a:rPr>
              <a:t>https://medium.com/syncedreview/stanford-u-googles-generative-agents-produce-believable-proxies-of-human-behaviours-406d34b595c3</a:t>
            </a:r>
            <a:endParaRPr lang="en-US" sz="1800" dirty="0"/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“Surprising things happen when you put 25 AI agents together in an RPG town”</a:t>
            </a:r>
            <a:br>
              <a:rPr lang="en-US" sz="1800" dirty="0"/>
            </a:br>
            <a:r>
              <a:rPr lang="en-US" sz="1800" dirty="0">
                <a:hlinkClick r:id="rId4"/>
              </a:rPr>
              <a:t>https://arstechnica.com/information-technology/2023/04/surprising-things-happen-when-you-put-25-ai-agents-together-in-an-rpg-town/</a:t>
            </a: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2046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lang="en-IE" dirty="0"/>
              <a:t>Artificial Intelligence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>
            <a:normAutofit/>
          </a:bodyPr>
          <a:lstStyle/>
          <a:p>
            <a:r>
              <a:rPr lang="en-IE" dirty="0"/>
              <a:t>The creation of intelligent “thinking machines”</a:t>
            </a:r>
          </a:p>
          <a:p>
            <a:pPr lvl="1"/>
            <a:r>
              <a:rPr lang="en-IE" dirty="0"/>
              <a:t>The development of machines that replicate human intelligence.</a:t>
            </a:r>
          </a:p>
          <a:p>
            <a:pPr lvl="2"/>
            <a:r>
              <a:rPr lang="en-IE" dirty="0"/>
              <a:t>Exhibit features such as awareness, learning, creativity, anticipation, …</a:t>
            </a:r>
          </a:p>
          <a:p>
            <a:pPr lvl="2"/>
            <a:r>
              <a:rPr lang="en-IE" dirty="0"/>
              <a:t>Increasingly intelligence is linked to embodiment…</a:t>
            </a:r>
          </a:p>
          <a:p>
            <a:pPr lvl="1"/>
            <a:endParaRPr lang="en-IE" dirty="0"/>
          </a:p>
          <a:p>
            <a:pPr lvl="1"/>
            <a:r>
              <a:rPr lang="en-IE" dirty="0"/>
              <a:t>Often concerned with/inspired by:</a:t>
            </a:r>
          </a:p>
          <a:p>
            <a:pPr lvl="2"/>
            <a:r>
              <a:rPr lang="en-IE" dirty="0"/>
              <a:t>Philosophy: Behaviourism vs Duality?</a:t>
            </a:r>
          </a:p>
          <a:p>
            <a:pPr lvl="2"/>
            <a:r>
              <a:rPr lang="en-IE" dirty="0"/>
              <a:t>Nature/Neuroscience: How do we/other things work?</a:t>
            </a:r>
          </a:p>
          <a:p>
            <a:pPr lvl="2"/>
            <a:r>
              <a:rPr lang="en-IE" dirty="0"/>
              <a:t>Ethics: Who is responsible for its actions?</a:t>
            </a:r>
          </a:p>
          <a:p>
            <a:pPr lvl="2"/>
            <a:endParaRPr lang="en-IE" dirty="0"/>
          </a:p>
          <a:p>
            <a:pPr lvl="1"/>
            <a:r>
              <a:rPr lang="en-IE" dirty="0"/>
              <a:t>How can we judge if something is intelligent?</a:t>
            </a:r>
          </a:p>
        </p:txBody>
      </p:sp>
    </p:spTree>
    <p:extLst>
      <p:ext uri="{BB962C8B-B14F-4D97-AF65-F5344CB8AC3E}">
        <p14:creationId xmlns:p14="http://schemas.microsoft.com/office/powerpoint/2010/main" val="3930509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/>
              <a:t>The Turing Test (1950)</a:t>
            </a:r>
            <a:br>
              <a:rPr lang="en-IE"/>
            </a:br>
            <a:r>
              <a:rPr lang="en-IE" sz="1400"/>
              <a:t>COMPUTING MACHINERY &amp; INTELLIGENCE</a:t>
            </a:r>
            <a:br>
              <a:rPr lang="en-IE" sz="1400"/>
            </a:br>
            <a:r>
              <a:rPr lang="en-IE" sz="1400">
                <a:hlinkClick r:id="rId2"/>
              </a:rPr>
              <a:t>https://www.csee.umbc.edu/courses/471/papers/turing.pdf</a:t>
            </a:r>
            <a:r>
              <a:rPr lang="en-IE" sz="1400"/>
              <a:t> 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IE" dirty="0"/>
          </a:p>
        </p:txBody>
      </p:sp>
      <p:pic>
        <p:nvPicPr>
          <p:cNvPr id="6" name="Picture 5" descr="A close-up of a paper&#10;&#10;Description automatically generated">
            <a:extLst>
              <a:ext uri="{FF2B5EF4-FFF2-40B4-BE49-F238E27FC236}">
                <a16:creationId xmlns:a16="http://schemas.microsoft.com/office/drawing/2014/main" id="{177A10DE-FB3F-52E3-7331-67BE25CC45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00200"/>
            <a:ext cx="7696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25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/>
              <a:t>The Turing Test (1950)</a:t>
            </a:r>
            <a:br>
              <a:rPr lang="en-IE" dirty="0"/>
            </a:br>
            <a:r>
              <a:rPr lang="en-IE" sz="1400" dirty="0"/>
              <a:t>COMPUTING MACHINERY &amp; INTELLIGENCE</a:t>
            </a:r>
            <a:br>
              <a:rPr lang="en-IE" sz="1400" dirty="0"/>
            </a:br>
            <a:r>
              <a:rPr lang="en-IE" sz="1400" dirty="0">
                <a:hlinkClick r:id="rId2"/>
              </a:rPr>
              <a:t>https://www.csee.umbc.edu/courses/471/papers/turing.pdf</a:t>
            </a:r>
            <a:r>
              <a:rPr lang="en-IE" sz="1400" dirty="0"/>
              <a:t> 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IE" dirty="0"/>
          </a:p>
        </p:txBody>
      </p:sp>
      <p:pic>
        <p:nvPicPr>
          <p:cNvPr id="6" name="Picture 5" descr="A close-up of a paper&#10;&#10;Description automatically generated">
            <a:extLst>
              <a:ext uri="{FF2B5EF4-FFF2-40B4-BE49-F238E27FC236}">
                <a16:creationId xmlns:a16="http://schemas.microsoft.com/office/drawing/2014/main" id="{177A10DE-FB3F-52E3-7331-67BE25CC45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00200"/>
            <a:ext cx="7696200" cy="457200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22FD737-BE22-C6FD-77E9-B92F908CF4F1}"/>
              </a:ext>
            </a:extLst>
          </p:cNvPr>
          <p:cNvSpPr/>
          <p:nvPr/>
        </p:nvSpPr>
        <p:spPr>
          <a:xfrm>
            <a:off x="2873829" y="2286000"/>
            <a:ext cx="6172200" cy="10668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en-US" dirty="0"/>
              <a:t>The test is organised as a game with three participants: an interrogator, a human and a machine (conversation lasts for at least 5 minutes).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048595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/>
              <a:t>The Turing Test (1950)</a:t>
            </a:r>
            <a:br>
              <a:rPr lang="en-IE" dirty="0"/>
            </a:br>
            <a:r>
              <a:rPr lang="en-IE" sz="1400" dirty="0"/>
              <a:t>COMPUTING MACHINERY &amp; INTELLIGENCE</a:t>
            </a:r>
            <a:br>
              <a:rPr lang="en-IE" sz="1400" dirty="0"/>
            </a:br>
            <a:r>
              <a:rPr lang="en-IE" sz="1400" dirty="0">
                <a:hlinkClick r:id="rId2"/>
              </a:rPr>
              <a:t>https://www.csee.umbc.edu/courses/471/papers/turing.pdf</a:t>
            </a:r>
            <a:r>
              <a:rPr lang="en-IE" sz="1400" dirty="0"/>
              <a:t> 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IE" dirty="0"/>
          </a:p>
        </p:txBody>
      </p:sp>
      <p:pic>
        <p:nvPicPr>
          <p:cNvPr id="6" name="Picture 5" descr="A close-up of a paper&#10;&#10;Description automatically generated">
            <a:extLst>
              <a:ext uri="{FF2B5EF4-FFF2-40B4-BE49-F238E27FC236}">
                <a16:creationId xmlns:a16="http://schemas.microsoft.com/office/drawing/2014/main" id="{177A10DE-FB3F-52E3-7331-67BE25CC45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00200"/>
            <a:ext cx="7696200" cy="45720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694DD38-C126-7403-C7DC-CAFF92D0B3BB}"/>
              </a:ext>
            </a:extLst>
          </p:cNvPr>
          <p:cNvSpPr/>
          <p:nvPr/>
        </p:nvSpPr>
        <p:spPr>
          <a:xfrm>
            <a:off x="2873829" y="3429001"/>
            <a:ext cx="6172200" cy="18931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GB" altLang="en-US" dirty="0"/>
              <a:t>The interrogator is physically removed from the other two</a:t>
            </a:r>
            <a:r>
              <a:rPr lang="en-IE" altLang="en-US" dirty="0"/>
              <a:t> </a:t>
            </a:r>
            <a:r>
              <a:rPr lang="en-GB" altLang="en-US" dirty="0"/>
              <a:t>participants.</a:t>
            </a:r>
          </a:p>
          <a:p>
            <a:pPr lvl="1"/>
            <a:r>
              <a:rPr lang="en-GB" altLang="en-US" i="1" dirty="0"/>
              <a:t>He can communicate with each of them by way of a teletype (a chat system), he does not however, know which participant is machine and which is human.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EB9E2B5-8FCD-5BE2-0015-9A7001385AFF}"/>
              </a:ext>
            </a:extLst>
          </p:cNvPr>
          <p:cNvSpPr/>
          <p:nvPr/>
        </p:nvSpPr>
        <p:spPr>
          <a:xfrm>
            <a:off x="2873829" y="2286000"/>
            <a:ext cx="6172200" cy="10668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en-US" dirty="0"/>
              <a:t>The test is organised as a game with three participants: an interrogator, a human and a machine (conversation lasts for at least 5 minutes).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811248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/>
              <a:t>The Turing Test (1950)</a:t>
            </a:r>
            <a:br>
              <a:rPr lang="en-IE" dirty="0"/>
            </a:br>
            <a:r>
              <a:rPr lang="en-IE" sz="1400" dirty="0"/>
              <a:t>COMPUTING MACHINERY &amp; INTELLIGENCE</a:t>
            </a:r>
            <a:br>
              <a:rPr lang="en-IE" sz="1400" dirty="0"/>
            </a:br>
            <a:r>
              <a:rPr lang="en-IE" sz="1400" dirty="0">
                <a:hlinkClick r:id="rId2"/>
              </a:rPr>
              <a:t>https://www.csee.umbc.edu/courses/471/papers/turing.pdf</a:t>
            </a:r>
            <a:r>
              <a:rPr lang="en-IE" sz="1400" dirty="0"/>
              <a:t> 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IE" dirty="0"/>
          </a:p>
        </p:txBody>
      </p:sp>
      <p:pic>
        <p:nvPicPr>
          <p:cNvPr id="6" name="Picture 5" descr="A close-up of a paper&#10;&#10;Description automatically generated">
            <a:extLst>
              <a:ext uri="{FF2B5EF4-FFF2-40B4-BE49-F238E27FC236}">
                <a16:creationId xmlns:a16="http://schemas.microsoft.com/office/drawing/2014/main" id="{177A10DE-FB3F-52E3-7331-67BE25CC45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00200"/>
            <a:ext cx="7696200" cy="45720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694DD38-C126-7403-C7DC-CAFF92D0B3BB}"/>
              </a:ext>
            </a:extLst>
          </p:cNvPr>
          <p:cNvSpPr/>
          <p:nvPr/>
        </p:nvSpPr>
        <p:spPr>
          <a:xfrm>
            <a:off x="2873829" y="3429001"/>
            <a:ext cx="6172200" cy="18931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GB" altLang="en-US" dirty="0"/>
              <a:t>The interrogator is physically removed from the other two</a:t>
            </a:r>
            <a:r>
              <a:rPr lang="en-IE" altLang="en-US" dirty="0"/>
              <a:t> </a:t>
            </a:r>
            <a:r>
              <a:rPr lang="en-GB" altLang="en-US" dirty="0"/>
              <a:t>participants.</a:t>
            </a:r>
          </a:p>
          <a:p>
            <a:pPr lvl="1"/>
            <a:r>
              <a:rPr lang="en-GB" altLang="en-US" i="1" dirty="0"/>
              <a:t>He can communicate with each of them by way of a teletype (a chat system), he does not however, know which participant is machine and which is human.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007DB4C-C4DD-B8AE-A6AD-E354538BB817}"/>
              </a:ext>
            </a:extLst>
          </p:cNvPr>
          <p:cNvSpPr/>
          <p:nvPr/>
        </p:nvSpPr>
        <p:spPr>
          <a:xfrm>
            <a:off x="2873829" y="5437314"/>
            <a:ext cx="6172200" cy="7348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GB" altLang="en-US" dirty="0"/>
              <a:t>The task of the interrogator is to establish which one is the machine and which is the human.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D3970D-52B3-C162-BA76-838FF64AB7F9}"/>
              </a:ext>
            </a:extLst>
          </p:cNvPr>
          <p:cNvSpPr/>
          <p:nvPr/>
        </p:nvSpPr>
        <p:spPr>
          <a:xfrm>
            <a:off x="2873829" y="2286000"/>
            <a:ext cx="6172200" cy="10668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en-US" dirty="0"/>
              <a:t>The test is organised as a game with three participants: an interrogator, a human and a machine (conversation lasts for at least 5 minutes).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18243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/>
              <a:t>The Turing Test (1950)</a:t>
            </a:r>
            <a:br>
              <a:rPr lang="en-IE" dirty="0"/>
            </a:br>
            <a:r>
              <a:rPr lang="en-IE" sz="1400" dirty="0"/>
              <a:t>COMPUTING MACHINERY &amp; INTELLIGENCE</a:t>
            </a:r>
            <a:br>
              <a:rPr lang="en-IE" sz="1400" dirty="0"/>
            </a:br>
            <a:r>
              <a:rPr lang="en-IE" sz="1400" dirty="0">
                <a:hlinkClick r:id="rId2"/>
              </a:rPr>
              <a:t>https://www.csee.umbc.edu/courses/471/papers/turing.pdf</a:t>
            </a:r>
            <a:r>
              <a:rPr lang="en-IE" sz="1400" dirty="0"/>
              <a:t> 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DDA133-6FDE-CDF4-1837-65462C3E076A}"/>
              </a:ext>
            </a:extLst>
          </p:cNvPr>
          <p:cNvSpPr txBox="1"/>
          <p:nvPr/>
        </p:nvSpPr>
        <p:spPr>
          <a:xfrm>
            <a:off x="1768975" y="6477001"/>
            <a:ext cx="3962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E" sz="1200" dirty="0">
                <a:hlinkClick r:id="rId3"/>
              </a:rPr>
              <a:t>http://www.bbc.com/news/technology-27762088</a:t>
            </a:r>
            <a:endParaRPr lang="en-IE" sz="1200" dirty="0"/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A1E3EF82-2367-7081-32F1-3CCE4C94FF2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600201"/>
            <a:ext cx="4174396" cy="487362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 descr="A screenshot of a video game&#10;&#10;Description automatically generated">
            <a:extLst>
              <a:ext uri="{FF2B5EF4-FFF2-40B4-BE49-F238E27FC236}">
                <a16:creationId xmlns:a16="http://schemas.microsoft.com/office/drawing/2014/main" id="{671E2D7B-2850-1597-AF67-A4CF21CDE2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122" y="3352801"/>
            <a:ext cx="4129679" cy="30476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E613F04-AC78-0B1C-BC76-922B7111E0F9}"/>
              </a:ext>
            </a:extLst>
          </p:cNvPr>
          <p:cNvSpPr txBox="1"/>
          <p:nvPr/>
        </p:nvSpPr>
        <p:spPr>
          <a:xfrm>
            <a:off x="6081122" y="6452068"/>
            <a:ext cx="412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200" dirty="0">
                <a:hlinkClick r:id="rId6"/>
              </a:rPr>
              <a:t>https://www.youtube.com/watch?v=njmAUhUwKys</a:t>
            </a:r>
            <a:endParaRPr lang="en-IE" sz="1200" dirty="0"/>
          </a:p>
        </p:txBody>
      </p:sp>
      <p:pic>
        <p:nvPicPr>
          <p:cNvPr id="17" name="Picture 16" descr="A screenshot of a chat&#10;&#10;Description automatically generated">
            <a:extLst>
              <a:ext uri="{FF2B5EF4-FFF2-40B4-BE49-F238E27FC236}">
                <a16:creationId xmlns:a16="http://schemas.microsoft.com/office/drawing/2014/main" id="{08266EB9-D595-4510-FA42-C19B5AD3C1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376" y="1597025"/>
            <a:ext cx="4467275" cy="164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017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/>
              <a:t>Searle’s Chinese Room (1980)</a:t>
            </a:r>
            <a:br>
              <a:rPr lang="en-IE" dirty="0"/>
            </a:br>
            <a:r>
              <a:rPr lang="en-IE" sz="1400" dirty="0"/>
              <a:t>The Chinese Room</a:t>
            </a:r>
            <a:br>
              <a:rPr lang="en-IE" sz="1400" dirty="0"/>
            </a:br>
            <a:r>
              <a:rPr lang="en-IE" sz="1400" dirty="0">
                <a:hlinkClick r:id="rId2"/>
              </a:rPr>
              <a:t>https://rintintin.colorado.edu/~vancecd/phil201/Searle.pdf</a:t>
            </a:r>
            <a:r>
              <a:rPr lang="en-IE" sz="1400" dirty="0"/>
              <a:t> 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981200" y="1600200"/>
            <a:ext cx="7620000" cy="4873752"/>
          </a:xfrm>
        </p:spPr>
        <p:txBody>
          <a:bodyPr>
            <a:normAutofit/>
          </a:bodyPr>
          <a:lstStyle/>
          <a:p>
            <a:r>
              <a:rPr lang="en-IE" dirty="0"/>
              <a:t>Strong AI Advocates believe:</a:t>
            </a:r>
          </a:p>
          <a:p>
            <a:pPr lvl="1"/>
            <a:r>
              <a:rPr lang="en-IE" i="1" dirty="0"/>
              <a:t>The appropriately programmed computer with the right inputs and outputs would thereby have a mind in exactly the same sense human beings have minds.</a:t>
            </a:r>
          </a:p>
          <a:p>
            <a:pPr lvl="3"/>
            <a:endParaRPr lang="en-IE" i="1" dirty="0"/>
          </a:p>
          <a:p>
            <a:r>
              <a:rPr lang="en-IE" dirty="0"/>
              <a:t>The Chinese Room:</a:t>
            </a:r>
          </a:p>
          <a:p>
            <a:pPr lvl="1"/>
            <a:r>
              <a:rPr lang="en-IE" dirty="0"/>
              <a:t>A human enters a locked room but knows no Chinese (written or spoken).</a:t>
            </a:r>
          </a:p>
          <a:p>
            <a:pPr lvl="1"/>
            <a:r>
              <a:rPr lang="en-IE" dirty="0"/>
              <a:t>He is given a set of rules (in English) that define a mapping between sets of symbols (Chinese characters).</a:t>
            </a:r>
          </a:p>
          <a:p>
            <a:pPr lvl="1"/>
            <a:r>
              <a:rPr lang="en-IE" dirty="0"/>
              <a:t>These rules allow him to respond to inputs (written in Chinese) with outputs (also written in Chinese)…</a:t>
            </a:r>
          </a:p>
        </p:txBody>
      </p:sp>
      <p:pic>
        <p:nvPicPr>
          <p:cNvPr id="6" name="Picture 5" descr="A close-up of a document&#10;&#10;Description automatically generated">
            <a:extLst>
              <a:ext uri="{FF2B5EF4-FFF2-40B4-BE49-F238E27FC236}">
                <a16:creationId xmlns:a16="http://schemas.microsoft.com/office/drawing/2014/main" id="{3DE6DD04-D802-00B1-8029-7E8C602AA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1516396"/>
            <a:ext cx="7620000" cy="441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55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>
            <a:noAutofit/>
          </a:bodyPr>
          <a:lstStyle/>
          <a:p>
            <a:r>
              <a:rPr lang="en-IE" dirty="0"/>
              <a:t>Searle’s Chinese Room (1980)</a:t>
            </a:r>
            <a:br>
              <a:rPr lang="en-IE" dirty="0"/>
            </a:br>
            <a:r>
              <a:rPr lang="en-IE" sz="1400" dirty="0"/>
              <a:t>The Chinese Room</a:t>
            </a:r>
            <a:br>
              <a:rPr lang="en-IE" sz="1400" dirty="0"/>
            </a:br>
            <a:r>
              <a:rPr lang="en-IE" sz="1400" dirty="0">
                <a:hlinkClick r:id="rId2"/>
              </a:rPr>
              <a:t>https://rintintin.colorado.edu/~vancecd/phil201/Searle.pdf</a:t>
            </a:r>
            <a:r>
              <a:rPr lang="en-IE" sz="1400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>
            <a:normAutofit/>
          </a:bodyPr>
          <a:lstStyle/>
          <a:p>
            <a:r>
              <a:rPr lang="en-IE" dirty="0"/>
              <a:t>Strong AI Advocates believe:</a:t>
            </a:r>
          </a:p>
          <a:p>
            <a:pPr lvl="1"/>
            <a:r>
              <a:rPr lang="en-IE" dirty="0"/>
              <a:t>The appropriately programmed computer with the right inputs and outputs would thereby have a mind in exactly the same sense human beings have minds.</a:t>
            </a:r>
          </a:p>
          <a:p>
            <a:pPr lvl="3"/>
            <a:endParaRPr lang="en-IE" dirty="0"/>
          </a:p>
          <a:p>
            <a:r>
              <a:rPr lang="en-IE" dirty="0"/>
              <a:t>The Chinese Room:</a:t>
            </a:r>
          </a:p>
          <a:p>
            <a:pPr lvl="1"/>
            <a:r>
              <a:rPr lang="en-IE" dirty="0"/>
              <a:t>A human enters a locked room but knows no Chinese (written or spoken).</a:t>
            </a:r>
          </a:p>
          <a:p>
            <a:pPr lvl="1"/>
            <a:r>
              <a:rPr lang="en-IE" dirty="0"/>
              <a:t>He is given a set of rules (in English) that define a mapping between sets of symbols (Chinese characters).</a:t>
            </a:r>
          </a:p>
          <a:p>
            <a:pPr lvl="1"/>
            <a:r>
              <a:rPr lang="en-IE" dirty="0"/>
              <a:t>These rules allow him to respond to inputs (written in Chinese) with outputs (also written in Chinese)…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8B8E93-E70A-4988-9EC0-E29AEA0CFE9D}"/>
              </a:ext>
            </a:extLst>
          </p:cNvPr>
          <p:cNvSpPr/>
          <p:nvPr/>
        </p:nvSpPr>
        <p:spPr>
          <a:xfrm>
            <a:off x="3505200" y="6323432"/>
            <a:ext cx="6477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Video: </a:t>
            </a:r>
            <a:r>
              <a:rPr lang="en-IE" dirty="0">
                <a:hlinkClick r:id="rId3"/>
              </a:rPr>
              <a:t>https://www.youtube.com/watch?v=D0MD4sRHj1M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2251700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885</TotalTime>
  <Words>1445</Words>
  <Application>Microsoft Macintosh PowerPoint</Application>
  <PresentationFormat>Widescreen</PresentationFormat>
  <Paragraphs>122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ＭＳ Ｐゴシック</vt:lpstr>
      <vt:lpstr>Arial</vt:lpstr>
      <vt:lpstr>Calibri</vt:lpstr>
      <vt:lpstr>Century Schoolbook</vt:lpstr>
      <vt:lpstr>Google Sans</vt:lpstr>
      <vt:lpstr>Wingdings</vt:lpstr>
      <vt:lpstr>Wingdings 2</vt:lpstr>
      <vt:lpstr>Oriel</vt:lpstr>
      <vt:lpstr>A Brief History of AI</vt:lpstr>
      <vt:lpstr>Artificial Intelligence</vt:lpstr>
      <vt:lpstr>The Turing Test (1950) COMPUTING MACHINERY &amp; INTELLIGENCE https://www.csee.umbc.edu/courses/471/papers/turing.pdf </vt:lpstr>
      <vt:lpstr>The Turing Test (1950) COMPUTING MACHINERY &amp; INTELLIGENCE https://www.csee.umbc.edu/courses/471/papers/turing.pdf </vt:lpstr>
      <vt:lpstr>The Turing Test (1950) COMPUTING MACHINERY &amp; INTELLIGENCE https://www.csee.umbc.edu/courses/471/papers/turing.pdf </vt:lpstr>
      <vt:lpstr>The Turing Test (1950) COMPUTING MACHINERY &amp; INTELLIGENCE https://www.csee.umbc.edu/courses/471/papers/turing.pdf </vt:lpstr>
      <vt:lpstr>The Turing Test (1950) COMPUTING MACHINERY &amp; INTELLIGENCE https://www.csee.umbc.edu/courses/471/papers/turing.pdf </vt:lpstr>
      <vt:lpstr>Searle’s Chinese Room (1980) The Chinese Room https://rintintin.colorado.edu/~vancecd/phil201/Searle.pdf </vt:lpstr>
      <vt:lpstr>Searle’s Chinese Room (1980) The Chinese Room https://rintintin.colorado.edu/~vancecd/phil201/Searle.pdf </vt:lpstr>
      <vt:lpstr>Artificial Intelligence</vt:lpstr>
      <vt:lpstr>Inaugural AI Conference in 1956</vt:lpstr>
      <vt:lpstr>Inaugural AI Conference in 1956</vt:lpstr>
      <vt:lpstr>The first Golden Age of AI 1960s-1990s</vt:lpstr>
      <vt:lpstr>The Fall and Rise of AI 1990s-2020s</vt:lpstr>
      <vt:lpstr>The Fall and Rise of AI 1990s-2020s</vt:lpstr>
      <vt:lpstr>“Generative Agents: Interactive Simulacra of Human Behavior” Park et al (2023)</vt:lpstr>
      <vt:lpstr>“Generative Agents: Interactive Simulacra of Human Behavior” Park et al (2023)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Agent-Oriented Programming</dc:title>
  <dc:creator>rem</dc:creator>
  <cp:lastModifiedBy>rem collier</cp:lastModifiedBy>
  <cp:revision>185</cp:revision>
  <cp:lastPrinted>2015-01-12T14:27:45Z</cp:lastPrinted>
  <dcterms:created xsi:type="dcterms:W3CDTF">2006-08-16T00:00:00Z</dcterms:created>
  <dcterms:modified xsi:type="dcterms:W3CDTF">2024-09-13T10:39:46Z</dcterms:modified>
</cp:coreProperties>
</file>

<file path=docProps/thumbnail.jpeg>
</file>